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70" r:id="rId5"/>
    <p:sldId id="268" r:id="rId6"/>
    <p:sldId id="269" r:id="rId7"/>
    <p:sldId id="261" r:id="rId8"/>
    <p:sldId id="263" r:id="rId9"/>
    <p:sldId id="271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ndayi" initials="T" lastIdx="3" clrIdx="0">
    <p:extLst>
      <p:ext uri="{19B8F6BF-5375-455C-9EA6-DF929625EA0E}">
        <p15:presenceInfo xmlns:p15="http://schemas.microsoft.com/office/powerpoint/2012/main" userId="Tendayi" providerId="None"/>
      </p:ext>
    </p:extLst>
  </p:cmAuthor>
  <p:cmAuthor id="2" name="frances cowan" initials="fc" lastIdx="9" clrIdx="1">
    <p:extLst>
      <p:ext uri="{19B8F6BF-5375-455C-9EA6-DF929625EA0E}">
        <p15:presenceInfo xmlns:p15="http://schemas.microsoft.com/office/powerpoint/2012/main" userId="f81bc8b5855110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42549" autoAdjust="0"/>
  </p:normalViewPr>
  <p:slideViewPr>
    <p:cSldViewPr snapToGrid="0" showGuides="1">
      <p:cViewPr varScale="1">
        <p:scale>
          <a:sx n="31" d="100"/>
          <a:sy n="31" d="100"/>
        </p:scale>
        <p:origin x="23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Hwange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85-497C-A8E2-BA2A520819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85-497C-A8E2-BA2A520819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85-497C-A8E2-BA2A520819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85-497C-A8E2-BA2A5208195D}"/>
              </c:ext>
            </c:extLst>
          </c:dPt>
          <c:errBars>
            <c:errBarType val="both"/>
            <c:errValType val="cust"/>
            <c:noEndCap val="0"/>
            <c:plus>
              <c:numRef>
                <c:f>graphs!$H$47:$H$52</c:f>
                <c:numCache>
                  <c:formatCode>General</c:formatCode>
                  <c:ptCount val="6"/>
                  <c:pt idx="0">
                    <c:v>9.6000000000000014</c:v>
                  </c:pt>
                  <c:pt idx="1">
                    <c:v>7.1000000000000094</c:v>
                  </c:pt>
                  <c:pt idx="2">
                    <c:v>7.5999999999999943</c:v>
                  </c:pt>
                  <c:pt idx="3">
                    <c:v>6.1400000000000006</c:v>
                  </c:pt>
                  <c:pt idx="4">
                    <c:v>9.2000000000000011</c:v>
                  </c:pt>
                  <c:pt idx="5">
                    <c:v>8.3000000000000007</c:v>
                  </c:pt>
                </c:numCache>
              </c:numRef>
            </c:plus>
            <c:minus>
              <c:numRef>
                <c:f>graphs!$G$47:$G$52</c:f>
                <c:numCache>
                  <c:formatCode>General</c:formatCode>
                  <c:ptCount val="6"/>
                  <c:pt idx="0">
                    <c:v>7.7000000000000028</c:v>
                  </c:pt>
                  <c:pt idx="1">
                    <c:v>7.0999999999999943</c:v>
                  </c:pt>
                  <c:pt idx="2">
                    <c:v>8.4000000000000057</c:v>
                  </c:pt>
                  <c:pt idx="3">
                    <c:v>6.1499999999999906</c:v>
                  </c:pt>
                  <c:pt idx="4">
                    <c:v>8.6000000000000014</c:v>
                  </c:pt>
                  <c:pt idx="5">
                    <c:v>8.2000000000000011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graphs!$B$47:$C$52</c:f>
              <c:multiLvlStrCache>
                <c:ptCount val="6"/>
                <c:lvl>
                  <c:pt idx="0">
                    <c:v>2011</c:v>
                  </c:pt>
                  <c:pt idx="1">
                    <c:v>2015</c:v>
                  </c:pt>
                  <c:pt idx="2">
                    <c:v>2011</c:v>
                  </c:pt>
                  <c:pt idx="3">
                    <c:v>2015</c:v>
                  </c:pt>
                  <c:pt idx="4">
                    <c:v>2011</c:v>
                  </c:pt>
                  <c:pt idx="5">
                    <c:v>2015</c:v>
                  </c:pt>
                </c:lvl>
                <c:lvl>
                  <c:pt idx="0">
                    <c:v>Tested in the last 6 months,
 if self-reported HIV negative</c:v>
                  </c:pt>
                  <c:pt idx="2">
                    <c:v>Consistent condom use with
 clients in the previous month</c:v>
                  </c:pt>
                  <c:pt idx="4">
                    <c:v>Consistent condom use with steady
 partner in the previous month</c:v>
                  </c:pt>
                </c:lvl>
              </c:multiLvlStrCache>
            </c:multiLvlStrRef>
          </c:cat>
          <c:val>
            <c:numRef>
              <c:f>graphs!$D$47:$D$52</c:f>
              <c:numCache>
                <c:formatCode>0.0</c:formatCode>
                <c:ptCount val="6"/>
                <c:pt idx="0">
                  <c:v>25.1</c:v>
                </c:pt>
                <c:pt idx="1">
                  <c:v>78.099999999999994</c:v>
                </c:pt>
                <c:pt idx="2">
                  <c:v>65.7</c:v>
                </c:pt>
                <c:pt idx="3">
                  <c:v>69.349999999999994</c:v>
                </c:pt>
                <c:pt idx="4">
                  <c:v>33.4</c:v>
                </c:pt>
                <c:pt idx="5">
                  <c:v>55.1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85-497C-A8E2-BA2A52081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27"/>
        <c:axId val="155282496"/>
        <c:axId val="155284848"/>
      </c:barChart>
      <c:catAx>
        <c:axId val="1552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84848"/>
        <c:crosses val="autoZero"/>
        <c:auto val="1"/>
        <c:lblAlgn val="ctr"/>
        <c:lblOffset val="100"/>
        <c:noMultiLvlLbl val="0"/>
      </c:catAx>
      <c:valAx>
        <c:axId val="155284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8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Mutare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8F-4622-A7A2-76B5D56070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8F-4622-A7A2-76B5D56070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8F-4622-A7A2-76B5D56070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8F-4622-A7A2-76B5D5607043}"/>
              </c:ext>
            </c:extLst>
          </c:dPt>
          <c:errBars>
            <c:errBarType val="both"/>
            <c:errValType val="cust"/>
            <c:noEndCap val="0"/>
            <c:plus>
              <c:numRef>
                <c:f>graphs!$H$30:$H$35</c:f>
                <c:numCache>
                  <c:formatCode>General</c:formatCode>
                  <c:ptCount val="6"/>
                  <c:pt idx="0">
                    <c:v>8.3000000000000007</c:v>
                  </c:pt>
                  <c:pt idx="1">
                    <c:v>6.9000000000000057</c:v>
                  </c:pt>
                  <c:pt idx="2">
                    <c:v>5.5</c:v>
                  </c:pt>
                  <c:pt idx="3">
                    <c:v>4.7000000000000028</c:v>
                  </c:pt>
                  <c:pt idx="4">
                    <c:v>7.6</c:v>
                  </c:pt>
                  <c:pt idx="5">
                    <c:v>9.3000000000000043</c:v>
                  </c:pt>
                </c:numCache>
              </c:numRef>
            </c:plus>
            <c:minus>
              <c:numRef>
                <c:f>graphs!$G$30:$G$35</c:f>
                <c:numCache>
                  <c:formatCode>General</c:formatCode>
                  <c:ptCount val="6"/>
                  <c:pt idx="0">
                    <c:v>7.1000000000000014</c:v>
                  </c:pt>
                  <c:pt idx="1">
                    <c:v>6.8999999999999906</c:v>
                  </c:pt>
                  <c:pt idx="2">
                    <c:v>7.3000000000000043</c:v>
                  </c:pt>
                  <c:pt idx="3">
                    <c:v>4.8099999999999996</c:v>
                  </c:pt>
                  <c:pt idx="4">
                    <c:v>6.7999999999999972</c:v>
                  </c:pt>
                  <c:pt idx="5">
                    <c:v>9.4000000000000021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graphs!$B$30:$C$35</c:f>
              <c:multiLvlStrCache>
                <c:ptCount val="6"/>
                <c:lvl>
                  <c:pt idx="0">
                    <c:v>2011</c:v>
                  </c:pt>
                  <c:pt idx="1">
                    <c:v>2015</c:v>
                  </c:pt>
                  <c:pt idx="2">
                    <c:v>2011</c:v>
                  </c:pt>
                  <c:pt idx="3">
                    <c:v>2015</c:v>
                  </c:pt>
                  <c:pt idx="4">
                    <c:v>2011</c:v>
                  </c:pt>
                  <c:pt idx="5">
                    <c:v>2015</c:v>
                  </c:pt>
                </c:lvl>
                <c:lvl>
                  <c:pt idx="0">
                    <c:v>Tested in the last 6 months,
 if self-reported HIV negative</c:v>
                  </c:pt>
                  <c:pt idx="2">
                    <c:v>Consistent condom use with
 clients in the previous month</c:v>
                  </c:pt>
                  <c:pt idx="4">
                    <c:v>Consistent condom use with steady
 partner in the previous month</c:v>
                  </c:pt>
                </c:lvl>
              </c:multiLvlStrCache>
            </c:multiLvlStrRef>
          </c:cat>
          <c:val>
            <c:numRef>
              <c:f>graphs!$D$30:$D$35</c:f>
              <c:numCache>
                <c:formatCode>0.0</c:formatCode>
                <c:ptCount val="6"/>
                <c:pt idx="0">
                  <c:v>30.3</c:v>
                </c:pt>
                <c:pt idx="1">
                  <c:v>78.599999999999994</c:v>
                </c:pt>
                <c:pt idx="2">
                  <c:v>65.7</c:v>
                </c:pt>
                <c:pt idx="3">
                  <c:v>71.8</c:v>
                </c:pt>
                <c:pt idx="4">
                  <c:v>33.299999999999997</c:v>
                </c:pt>
                <c:pt idx="5">
                  <c:v>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8F-4622-A7A2-76B5D5607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27"/>
        <c:axId val="304273632"/>
        <c:axId val="305881648"/>
      </c:barChart>
      <c:catAx>
        <c:axId val="3042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81648"/>
        <c:crosses val="autoZero"/>
        <c:auto val="1"/>
        <c:lblAlgn val="ctr"/>
        <c:lblOffset val="100"/>
        <c:noMultiLvlLbl val="0"/>
      </c:catAx>
      <c:valAx>
        <c:axId val="3058816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27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Victoria Falls</a:t>
            </a:r>
          </a:p>
        </c:rich>
      </c:tx>
      <c:layout>
        <c:manualLayout>
          <c:xMode val="edge"/>
          <c:yMode val="edge"/>
          <c:x val="0.3462919176955786"/>
          <c:y val="1.7123287671232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FD-45B6-AC9E-470CA4DF7E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FD-45B6-AC9E-470CA4DF7E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FD-45B6-AC9E-470CA4DF7E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FD-45B6-AC9E-470CA4DF7E2E}"/>
              </c:ext>
            </c:extLst>
          </c:dPt>
          <c:errBars>
            <c:errBarType val="both"/>
            <c:errValType val="cust"/>
            <c:noEndCap val="0"/>
            <c:plus>
              <c:numRef>
                <c:f>graphs!$H$12:$H$17</c:f>
                <c:numCache>
                  <c:formatCode>General</c:formatCode>
                  <c:ptCount val="6"/>
                  <c:pt idx="0">
                    <c:v>4.7000000000000011</c:v>
                  </c:pt>
                  <c:pt idx="1">
                    <c:v>6.7999999999999972</c:v>
                  </c:pt>
                  <c:pt idx="2">
                    <c:v>8.3999999999999968</c:v>
                  </c:pt>
                  <c:pt idx="3">
                    <c:v>6.68</c:v>
                  </c:pt>
                  <c:pt idx="4">
                    <c:v>8.2000000000000011</c:v>
                  </c:pt>
                  <c:pt idx="5">
                    <c:v>10</c:v>
                  </c:pt>
                </c:numCache>
              </c:numRef>
            </c:plus>
            <c:minus>
              <c:numRef>
                <c:f>graphs!$G$12:$G$17</c:f>
                <c:numCache>
                  <c:formatCode>General</c:formatCode>
                  <c:ptCount val="6"/>
                  <c:pt idx="0">
                    <c:v>6.4999999999999982</c:v>
                  </c:pt>
                  <c:pt idx="1">
                    <c:v>6.9000000000000057</c:v>
                  </c:pt>
                  <c:pt idx="2">
                    <c:v>7.2000000000000028</c:v>
                  </c:pt>
                  <c:pt idx="3">
                    <c:v>6.68</c:v>
                  </c:pt>
                  <c:pt idx="4">
                    <c:v>9.6000000000000014</c:v>
                  </c:pt>
                  <c:pt idx="5">
                    <c:v>10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graphs!$B$12:$C$17</c:f>
              <c:multiLvlStrCache>
                <c:ptCount val="6"/>
                <c:lvl>
                  <c:pt idx="0">
                    <c:v>2011</c:v>
                  </c:pt>
                  <c:pt idx="1">
                    <c:v>2015</c:v>
                  </c:pt>
                  <c:pt idx="2">
                    <c:v>2011</c:v>
                  </c:pt>
                  <c:pt idx="3">
                    <c:v>2015</c:v>
                  </c:pt>
                  <c:pt idx="4">
                    <c:v>2011</c:v>
                  </c:pt>
                  <c:pt idx="5">
                    <c:v>2015</c:v>
                  </c:pt>
                </c:lvl>
                <c:lvl>
                  <c:pt idx="0">
                    <c:v>Tested in the last 6 months,
 if self-reported HIV negative</c:v>
                  </c:pt>
                  <c:pt idx="2">
                    <c:v>Consistent condom use with
 clients in the previous month</c:v>
                  </c:pt>
                  <c:pt idx="4">
                    <c:v>Consistent condom use with steady
 partner in the previous month</c:v>
                  </c:pt>
                </c:lvl>
              </c:multiLvlStrCache>
            </c:multiLvlStrRef>
          </c:cat>
          <c:val>
            <c:numRef>
              <c:f>graphs!$D$12:$D$17</c:f>
              <c:numCache>
                <c:formatCode>0.0</c:formatCode>
                <c:ptCount val="6"/>
                <c:pt idx="0">
                  <c:v>13.4</c:v>
                </c:pt>
                <c:pt idx="1">
                  <c:v>80.8</c:v>
                </c:pt>
                <c:pt idx="2">
                  <c:v>71.599999999999994</c:v>
                </c:pt>
                <c:pt idx="3">
                  <c:v>62.63</c:v>
                </c:pt>
                <c:pt idx="4" formatCode="General">
                  <c:v>31.3</c:v>
                </c:pt>
                <c:pt idx="5" formatCode="General">
                  <c:v>43.7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FD-45B6-AC9E-470CA4DF7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27"/>
        <c:axId val="309225184"/>
        <c:axId val="309216952"/>
      </c:barChart>
      <c:catAx>
        <c:axId val="3092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6952"/>
        <c:crosses val="autoZero"/>
        <c:auto val="1"/>
        <c:lblAlgn val="ctr"/>
        <c:lblOffset val="100"/>
        <c:noMultiLvlLbl val="0"/>
      </c:catAx>
      <c:valAx>
        <c:axId val="30921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Percentage</a:t>
                </a:r>
                <a:r>
                  <a:rPr lang="en-US" sz="1200" baseline="0" dirty="0" smtClean="0"/>
                  <a:t> of female sex workers</a:t>
                </a:r>
                <a:endParaRPr lang="en-ZW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2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621E-9FBA-47A0-9C1D-A1B3B924305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CDC5-6919-4B96-B9F7-9F6FEA68FFD0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9052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sz="3200" dirty="0"/>
              <a:t>AIM - to foster an enabling environment for sex workers to adopt protective behaviours and increase use of health services we intensified community mobilisation through; </a:t>
            </a:r>
            <a:endParaRPr lang="en-ZW" sz="2800" dirty="0"/>
          </a:p>
          <a:p>
            <a:pPr lvl="1"/>
            <a:r>
              <a:rPr lang="en-ZW" sz="2800" dirty="0"/>
              <a:t>Biweekly peer-delivered community mobilisation sessions</a:t>
            </a:r>
          </a:p>
          <a:p>
            <a:pPr lvl="1"/>
            <a:r>
              <a:rPr lang="en-ZW" sz="2800" dirty="0"/>
              <a:t>participatory workshops to build solidarity and reduce competition. </a:t>
            </a:r>
          </a:p>
          <a:p>
            <a:pPr lvl="1"/>
            <a:r>
              <a:rPr lang="en-ZW" sz="2800" dirty="0"/>
              <a:t>training of public sector health workers to be more “sex worker friendly” </a:t>
            </a:r>
          </a:p>
          <a:p>
            <a:pPr lvl="1"/>
            <a:r>
              <a:rPr lang="en-ZW" sz="2800" dirty="0">
                <a:solidFill>
                  <a:srgbClr val="FF0000"/>
                </a:solidFill>
              </a:rPr>
              <a:t>Developed and implemented tailored </a:t>
            </a:r>
            <a:r>
              <a:rPr lang="en-ZW" sz="2800" dirty="0"/>
              <a:t>YWSS activities (15-19 years) In 2014</a:t>
            </a:r>
          </a:p>
          <a:p>
            <a:r>
              <a:rPr lang="en-ZW" dirty="0"/>
              <a:t>So </a:t>
            </a:r>
            <a:r>
              <a:rPr lang="en-ZW" dirty="0" err="1"/>
              <a:t>Ithink</a:t>
            </a:r>
            <a:r>
              <a:rPr lang="en-ZW" dirty="0"/>
              <a:t> I would say we had funding to pilot community mobilisation in three sites 2011-2015 but this was expanded to other 36 sites before the end of that time- just need to be clear it was going on elsewhere and not just piloted throughout this time - don't need to write it just say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CDC5-6919-4B96-B9F7-9F6FEA68FFD0}" type="slidenum">
              <a:rPr lang="en-ZW" smtClean="0"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7578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Statistically significant</a:t>
            </a:r>
            <a:r>
              <a:rPr lang="en-US" baseline="0" dirty="0" smtClean="0"/>
              <a:t> difference after logistics regression </a:t>
            </a:r>
            <a:r>
              <a:rPr lang="en-US" baseline="0" dirty="0" smtClean="0"/>
              <a:t>analysis</a:t>
            </a:r>
          </a:p>
          <a:p>
            <a:r>
              <a:rPr lang="en-US" baseline="0" dirty="0" smtClean="0"/>
              <a:t>	- HIV </a:t>
            </a:r>
            <a:r>
              <a:rPr lang="en-US" baseline="0" dirty="0" smtClean="0"/>
              <a:t>Prevalence - Victoria falls and Hwange, </a:t>
            </a:r>
            <a:endParaRPr lang="en-US" baseline="0" dirty="0" smtClean="0"/>
          </a:p>
          <a:p>
            <a:r>
              <a:rPr lang="en-US" baseline="0" dirty="0" smtClean="0"/>
              <a:t>	- HIV </a:t>
            </a:r>
            <a:r>
              <a:rPr lang="en-US" baseline="0" dirty="0" smtClean="0"/>
              <a:t>positive know status – Victoria Falls and </a:t>
            </a:r>
            <a:r>
              <a:rPr lang="en-US" baseline="0" dirty="0" err="1" smtClean="0"/>
              <a:t>Mutare</a:t>
            </a:r>
            <a:r>
              <a:rPr lang="en-US" baseline="0" dirty="0" smtClean="0"/>
              <a:t>, </a:t>
            </a:r>
            <a:endParaRPr lang="en-US" baseline="0" dirty="0" smtClean="0"/>
          </a:p>
          <a:p>
            <a:r>
              <a:rPr lang="en-US" baseline="0" dirty="0" smtClean="0"/>
              <a:t>	- On </a:t>
            </a:r>
            <a:r>
              <a:rPr lang="en-US" baseline="0" dirty="0" smtClean="0"/>
              <a:t>ART of those knowing status – Victoria Falls and </a:t>
            </a:r>
            <a:r>
              <a:rPr lang="en-US" baseline="0" dirty="0" err="1" smtClean="0"/>
              <a:t>Mutare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Not statistically significant after logistic regression </a:t>
            </a:r>
            <a:r>
              <a:rPr lang="en-US" baseline="0" dirty="0" smtClean="0"/>
              <a:t>analysis</a:t>
            </a:r>
          </a:p>
          <a:p>
            <a:r>
              <a:rPr lang="en-US" baseline="0" dirty="0" smtClean="0"/>
              <a:t>	- HIV </a:t>
            </a:r>
            <a:r>
              <a:rPr lang="en-US" baseline="0" dirty="0" smtClean="0"/>
              <a:t>Prevalence – </a:t>
            </a:r>
            <a:r>
              <a:rPr lang="en-US" baseline="0" dirty="0" err="1" smtClean="0"/>
              <a:t>Mutare</a:t>
            </a:r>
            <a:r>
              <a:rPr lang="en-US" baseline="0" dirty="0" smtClean="0"/>
              <a:t>, </a:t>
            </a:r>
            <a:endParaRPr lang="en-US" baseline="0" dirty="0" smtClean="0"/>
          </a:p>
          <a:p>
            <a:r>
              <a:rPr lang="en-US" baseline="0" dirty="0" smtClean="0"/>
              <a:t>	- HIV </a:t>
            </a:r>
            <a:r>
              <a:rPr lang="en-US" baseline="0" dirty="0" smtClean="0"/>
              <a:t>positive know status – Hwange, </a:t>
            </a:r>
            <a:endParaRPr lang="en-US" baseline="0" dirty="0" smtClean="0"/>
          </a:p>
          <a:p>
            <a:r>
              <a:rPr lang="en-US" baseline="0" dirty="0" smtClean="0"/>
              <a:t>	- On </a:t>
            </a:r>
            <a:r>
              <a:rPr lang="en-US" baseline="0" dirty="0" smtClean="0"/>
              <a:t>ART of those knowing status - Hwange</a:t>
            </a:r>
            <a:endParaRPr lang="en-ZW" dirty="0" smtClean="0"/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CDC5-6919-4B96-B9F7-9F6FEA68FFD0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7495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Statistically significant</a:t>
            </a:r>
            <a:r>
              <a:rPr lang="en-US" baseline="0" dirty="0" smtClean="0"/>
              <a:t> after logistics regression analysis – tested in the last 6 months – all three sites; Consistent condom use with steady partner in the previous month – </a:t>
            </a:r>
            <a:r>
              <a:rPr lang="en-US" baseline="0" dirty="0" err="1" smtClean="0"/>
              <a:t>Mutare</a:t>
            </a:r>
            <a:r>
              <a:rPr lang="en-US" baseline="0" dirty="0" smtClean="0"/>
              <a:t> and Hwange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 statistically significant after logistic regression analysis - Consistent condom use with clients in the previous month – all three sites, Consistent condom use with steady partner in the previous month – Victoria Falls</a:t>
            </a: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CDC5-6919-4B96-B9F7-9F6FEA68FFD0}" type="slidenum">
              <a:rPr lang="en-ZW" smtClean="0"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1939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Zimbabwe </a:t>
            </a:r>
            <a:r>
              <a:rPr lang="en-ZW" dirty="0" smtClean="0"/>
              <a:t>77.1 percent of HIV positive females (15-64</a:t>
            </a:r>
            <a:r>
              <a:rPr lang="en-ZW" baseline="0" dirty="0" smtClean="0"/>
              <a:t> years) </a:t>
            </a:r>
            <a:r>
              <a:rPr lang="en-ZW" dirty="0" smtClean="0"/>
              <a:t>know their HIV status. 87.3 percent of HIV-positive females self-report current use of ART.</a:t>
            </a:r>
            <a:r>
              <a:rPr lang="en-ZW" baseline="0" dirty="0" smtClean="0"/>
              <a:t> </a:t>
            </a:r>
            <a:r>
              <a:rPr lang="en-ZW" dirty="0" smtClean="0"/>
              <a:t>87.9 percent of HIV-positive females</a:t>
            </a:r>
            <a:r>
              <a:rPr lang="en-ZW" baseline="0" dirty="0" smtClean="0"/>
              <a:t> </a:t>
            </a:r>
            <a:r>
              <a:rPr lang="en-ZW" dirty="0" smtClean="0"/>
              <a:t>are virally suppressed.</a:t>
            </a:r>
            <a:r>
              <a:rPr lang="en-ZW" baseline="0" dirty="0" smtClean="0"/>
              <a:t> 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CDC5-6919-4B96-B9F7-9F6FEA68FFD0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6202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399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3690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533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6367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8802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5473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8919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8612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535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1804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6671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92DA-90AA-4F06-8CC4-6CED96F8BCC8}" type="datetimeFigureOut">
              <a:rPr lang="en-ZW" smtClean="0"/>
              <a:t>26/07/2018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AD3-D687-4956-987B-75C1AF5DF46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7691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cid:171B114E-EEDC-485A-8164-FFE3E1B62569@lshtm.ac.uk" TargetMode="External"/><Relationship Id="rId5" Type="http://schemas.openxmlformats.org/officeDocument/2006/relationships/image" Target="../media/image13.png"/><Relationship Id="rId4" Type="http://schemas.openxmlformats.org/officeDocument/2006/relationships/image" Target="cid:F91F949C-51F3-42AC-B8FF-6B910286D6CB@lshtm.ac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155"/>
            <a:ext cx="9144000" cy="2895845"/>
          </a:xfrm>
        </p:spPr>
        <p:txBody>
          <a:bodyPr>
            <a:normAutofit fontScale="90000"/>
          </a:bodyPr>
          <a:lstStyle/>
          <a:p>
            <a:r>
              <a:rPr lang="en-ZW" dirty="0"/>
              <a:t/>
            </a:r>
            <a:br>
              <a:rPr lang="en-ZW" dirty="0"/>
            </a:br>
            <a:r>
              <a:rPr lang="en-ZW" sz="4400" dirty="0"/>
              <a:t>Changes in engagement in HIV prevention and care services among female sex workers in Zimbabwe during intensified community mobilisation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8056"/>
            <a:ext cx="9144000" cy="1175197"/>
          </a:xfrm>
        </p:spPr>
        <p:txBody>
          <a:bodyPr>
            <a:normAutofit/>
          </a:bodyPr>
          <a:lstStyle/>
          <a:p>
            <a:r>
              <a:rPr lang="en-US" dirty="0"/>
              <a:t>Tendayi </a:t>
            </a:r>
            <a:r>
              <a:rPr lang="en-US" dirty="0" err="1"/>
              <a:t>Ndori</a:t>
            </a:r>
            <a:r>
              <a:rPr lang="en-US" dirty="0"/>
              <a:t>-Mharadze</a:t>
            </a:r>
            <a:r>
              <a:rPr lang="en-US" sz="1400" dirty="0"/>
              <a:t>§</a:t>
            </a:r>
            <a:r>
              <a:rPr lang="en-US" dirty="0"/>
              <a:t>, Elizabeth Fearon, Joanna Busza, Jeffrey Dirawo, Sithembile Musemburi, Calum Davey, Xeno Acharya, Sibongile Mtetwa, James R Hargreaves, Frances Cowan</a:t>
            </a:r>
            <a:endParaRPr lang="en-ZW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68" y="5747500"/>
            <a:ext cx="1950889" cy="9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45" y="5855412"/>
            <a:ext cx="1841679" cy="938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541" y="5747500"/>
            <a:ext cx="2031720" cy="932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174" y="5474762"/>
            <a:ext cx="2721854" cy="1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739"/>
            <a:ext cx="10515600" cy="1325563"/>
          </a:xfrm>
        </p:spPr>
        <p:txBody>
          <a:bodyPr/>
          <a:lstStyle/>
          <a:p>
            <a:r>
              <a:rPr lang="en-US" dirty="0"/>
              <a:t>Background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045"/>
            <a:ext cx="4789868" cy="4572000"/>
          </a:xfrm>
        </p:spPr>
        <p:txBody>
          <a:bodyPr>
            <a:normAutofit lnSpcReduction="10000"/>
          </a:bodyPr>
          <a:lstStyle/>
          <a:p>
            <a:r>
              <a:rPr lang="en-ZW" dirty="0"/>
              <a:t>Poor engagement </a:t>
            </a:r>
            <a:r>
              <a:rPr lang="en-ZW" dirty="0" smtClean="0"/>
              <a:t>with </a:t>
            </a:r>
            <a:r>
              <a:rPr lang="en-ZW" dirty="0"/>
              <a:t>HIV services among FSWs </a:t>
            </a:r>
          </a:p>
          <a:p>
            <a:r>
              <a:rPr lang="en-ZW" dirty="0"/>
              <a:t>ART in public sector since 2004 </a:t>
            </a:r>
            <a:r>
              <a:rPr lang="en-ZW" dirty="0" smtClean="0"/>
              <a:t>however FSWs </a:t>
            </a:r>
            <a:r>
              <a:rPr lang="en-ZW" dirty="0"/>
              <a:t>reluctant to attend public clinics </a:t>
            </a:r>
          </a:p>
          <a:p>
            <a:r>
              <a:rPr lang="en-ZW" dirty="0"/>
              <a:t>Piloted an intensified community mobilisation project between 2010 and </a:t>
            </a:r>
            <a:r>
              <a:rPr lang="en-ZW" dirty="0" smtClean="0"/>
              <a:t>2015, in </a:t>
            </a:r>
            <a:r>
              <a:rPr lang="en-ZW" dirty="0" err="1" smtClean="0"/>
              <a:t>Mutare</a:t>
            </a:r>
            <a:r>
              <a:rPr lang="en-ZW" dirty="0"/>
              <a:t>, Hwange and Victoria Falls</a:t>
            </a:r>
            <a:r>
              <a:rPr lang="en-ZW" dirty="0" smtClean="0"/>
              <a:t>.</a:t>
            </a:r>
          </a:p>
          <a:p>
            <a:r>
              <a:rPr lang="en-US" dirty="0" smtClean="0"/>
              <a:t>Nested in the nationwide Sisters’ with a Voice program</a:t>
            </a:r>
            <a:endParaRPr lang="en-ZW" dirty="0" smtClean="0"/>
          </a:p>
          <a:p>
            <a:pPr marL="0" indent="0">
              <a:buNone/>
            </a:pPr>
            <a:endParaRPr lang="en-US" dirty="0"/>
          </a:p>
          <a:p>
            <a:endParaRPr lang="en-ZW" dirty="0" smtClean="0"/>
          </a:p>
          <a:p>
            <a:endParaRPr lang="en-US" dirty="0"/>
          </a:p>
          <a:p>
            <a:endParaRPr lang="en-ZW" dirty="0"/>
          </a:p>
        </p:txBody>
      </p:sp>
      <p:pic>
        <p:nvPicPr>
          <p:cNvPr id="1026" name="Picture 2" descr="Image result for peer edu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78" y="620435"/>
            <a:ext cx="2662286" cy="1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332" y="1378779"/>
            <a:ext cx="2906304" cy="1803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778" y="2629903"/>
            <a:ext cx="2541462" cy="1757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049" y="4623514"/>
            <a:ext cx="2930155" cy="16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3 methods used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040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W" dirty="0"/>
              <a:t>Routine clinical data from 2010 to 2015</a:t>
            </a:r>
          </a:p>
          <a:p>
            <a:pPr lvl="1"/>
            <a:r>
              <a:rPr lang="en-ZW" dirty="0"/>
              <a:t> Client level data collected using a unique identifier at every clinic visit. </a:t>
            </a:r>
          </a:p>
          <a:p>
            <a:pPr marL="514350" indent="-514350">
              <a:buFont typeface="+mj-lt"/>
              <a:buAutoNum type="arabicPeriod"/>
            </a:pPr>
            <a:r>
              <a:rPr lang="en-ZW" dirty="0"/>
              <a:t>2 RDS surveys in 2011 and 2015 with an HIV test</a:t>
            </a:r>
          </a:p>
          <a:p>
            <a:pPr lvl="1"/>
            <a:r>
              <a:rPr lang="en-ZW" dirty="0"/>
              <a:t>Estimates were weighted using RDS-1 and estimate convergence assessed in both years.</a:t>
            </a:r>
          </a:p>
          <a:p>
            <a:pPr lvl="1"/>
            <a:r>
              <a:rPr lang="en-ZW" dirty="0"/>
              <a:t>We assessed differences in six indicators between 2011 and 2015 using logistic regression adjusted for age, duration in sex work and education.</a:t>
            </a:r>
          </a:p>
          <a:p>
            <a:pPr marL="514350" indent="-514350">
              <a:buFont typeface="+mj-lt"/>
              <a:buAutoNum type="arabicPeriod"/>
            </a:pPr>
            <a:r>
              <a:rPr lang="en-ZW" dirty="0"/>
              <a:t>In-depth interviews (n=22) in 2015</a:t>
            </a:r>
          </a:p>
          <a:p>
            <a:pPr lvl="1"/>
            <a:r>
              <a:rPr lang="en-ZW" dirty="0"/>
              <a:t> With FSWs selected as seeds for the RDS</a:t>
            </a:r>
          </a:p>
        </p:txBody>
      </p:sp>
    </p:spTree>
    <p:extLst>
      <p:ext uri="{BB962C8B-B14F-4D97-AF65-F5344CB8AC3E}">
        <p14:creationId xmlns:p14="http://schemas.microsoft.com/office/powerpoint/2010/main" val="12508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73D20-D232-40B5-848B-3E4977AA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0"/>
            <a:ext cx="10515600" cy="1325563"/>
          </a:xfrm>
        </p:spPr>
        <p:txBody>
          <a:bodyPr/>
          <a:lstStyle/>
          <a:p>
            <a:r>
              <a:rPr lang="en-ZW" dirty="0"/>
              <a:t>Routine programme data from Sisters’ between 2010 and 2015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527" y="1556678"/>
            <a:ext cx="4090338" cy="478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27" y="1556678"/>
            <a:ext cx="3810000" cy="4788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66" y="1556678"/>
            <a:ext cx="3785122" cy="47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BA58D-6F6D-439E-B04D-BD298B00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077645"/>
            <a:ext cx="1067927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90.90. Cascade before and after the intervention</a:t>
            </a:r>
            <a:endParaRPr lang="en-US" sz="4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D39753-97D4-4C83-9289-C11C39CCAE4B}"/>
              </a:ext>
            </a:extLst>
          </p:cNvPr>
          <p:cNvSpPr txBox="1"/>
          <p:nvPr/>
        </p:nvSpPr>
        <p:spPr>
          <a:xfrm>
            <a:off x="1211283" y="332509"/>
            <a:ext cx="921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RDS surveys using same protocol. n=870 in 2011, n= 915 in 2015</a:t>
            </a:r>
          </a:p>
          <a:p>
            <a:r>
              <a:rPr lang="en-US" sz="2400" dirty="0"/>
              <a:t>Median age 33 </a:t>
            </a:r>
            <a:r>
              <a:rPr lang="en-US" sz="2400" dirty="0" smtClean="0"/>
              <a:t>at both surveys; </a:t>
            </a:r>
            <a:r>
              <a:rPr lang="en-US" sz="2400" dirty="0"/>
              <a:t>sociodemographic characteristics similar</a:t>
            </a:r>
          </a:p>
        </p:txBody>
      </p:sp>
      <p:pic>
        <p:nvPicPr>
          <p:cNvPr id="9" name="Picture 8" descr="cid:F91F949C-51F3-42AC-B8FF-6B910286D6CB@lshtm.ac.u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8" y="2173572"/>
            <a:ext cx="3391939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id:171B114E-EEDC-485A-8164-FFE3E1B62569@lshtm.ac.uk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66" y="2173574"/>
            <a:ext cx="3457444" cy="457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519" y="2173574"/>
            <a:ext cx="3440157" cy="45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C8576-FDD5-4CC4-8073-806E4048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83" y="1053894"/>
            <a:ext cx="10515600" cy="1325563"/>
          </a:xfrm>
        </p:spPr>
        <p:txBody>
          <a:bodyPr/>
          <a:lstStyle/>
          <a:p>
            <a:r>
              <a:rPr lang="en-US" dirty="0"/>
              <a:t>Increased testing and condom use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84416571-6180-42E4-9933-4981D42EE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879502"/>
              </p:ext>
            </p:extLst>
          </p:nvPr>
        </p:nvGraphicFramePr>
        <p:xfrm>
          <a:off x="7966976" y="2003537"/>
          <a:ext cx="3678177" cy="446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0EBF34B-0152-42A9-BC5D-65BF1FDAC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44457"/>
              </p:ext>
            </p:extLst>
          </p:nvPr>
        </p:nvGraphicFramePr>
        <p:xfrm>
          <a:off x="4241516" y="2023745"/>
          <a:ext cx="3725460" cy="446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6375679-9256-4528-A765-F503080A6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417821"/>
              </p:ext>
            </p:extLst>
          </p:nvPr>
        </p:nvGraphicFramePr>
        <p:xfrm>
          <a:off x="443754" y="2023745"/>
          <a:ext cx="3797762" cy="446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71D0B7-CF7B-4F00-B8FC-17E584F6EEAE}"/>
              </a:ext>
            </a:extLst>
          </p:cNvPr>
          <p:cNvSpPr txBox="1"/>
          <p:nvPr/>
        </p:nvSpPr>
        <p:spPr>
          <a:xfrm>
            <a:off x="1211283" y="332509"/>
            <a:ext cx="921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RDS surveys using same protocol. n=870 in 2011, n= 915 in 2015</a:t>
            </a:r>
          </a:p>
          <a:p>
            <a:r>
              <a:rPr lang="en-US" sz="2400" dirty="0"/>
              <a:t>Median age </a:t>
            </a:r>
            <a:r>
              <a:rPr lang="en-US" sz="2400" dirty="0" smtClean="0"/>
              <a:t>33 at </a:t>
            </a:r>
            <a:r>
              <a:rPr lang="en-US" sz="2400" dirty="0"/>
              <a:t>both </a:t>
            </a:r>
            <a:r>
              <a:rPr lang="en-US" sz="2400" dirty="0" smtClean="0"/>
              <a:t>surveys; </a:t>
            </a:r>
            <a:r>
              <a:rPr lang="en-US" sz="2400" dirty="0"/>
              <a:t>sociodemographic characteristics similar</a:t>
            </a:r>
          </a:p>
        </p:txBody>
      </p:sp>
    </p:spTree>
    <p:extLst>
      <p:ext uri="{BB962C8B-B14F-4D97-AF65-F5344CB8AC3E}">
        <p14:creationId xmlns:p14="http://schemas.microsoft.com/office/powerpoint/2010/main" val="14602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2 – Qualitative results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801091"/>
            <a:ext cx="10812887" cy="4496678"/>
          </a:xfrm>
        </p:spPr>
        <p:txBody>
          <a:bodyPr>
            <a:normAutofit/>
          </a:bodyPr>
          <a:lstStyle/>
          <a:p>
            <a:r>
              <a:rPr lang="en-US" dirty="0"/>
              <a:t>Widespread fears at start that they might be “outed” as sex workers</a:t>
            </a:r>
          </a:p>
          <a:p>
            <a:r>
              <a:rPr lang="en-US" dirty="0"/>
              <a:t>Sisters clinics - the mainstay of the program. </a:t>
            </a:r>
          </a:p>
          <a:p>
            <a:r>
              <a:rPr lang="en-US" dirty="0"/>
              <a:t>Trust-building and sisterhood development</a:t>
            </a:r>
          </a:p>
          <a:p>
            <a:r>
              <a:rPr lang="en-US" dirty="0"/>
              <a:t>Willing to cooperate and help one another </a:t>
            </a:r>
            <a:r>
              <a:rPr lang="en-US" dirty="0" smtClean="0"/>
              <a:t>especially </a:t>
            </a:r>
            <a:r>
              <a:rPr lang="en-US" dirty="0"/>
              <a:t>in </a:t>
            </a:r>
            <a:r>
              <a:rPr lang="en-US" dirty="0" smtClean="0"/>
              <a:t>getting </a:t>
            </a:r>
            <a:r>
              <a:rPr lang="en-US" dirty="0"/>
              <a:t>HIV tested.</a:t>
            </a:r>
          </a:p>
          <a:p>
            <a:r>
              <a:rPr lang="en-US" dirty="0"/>
              <a:t>Regular HIV testing seen as a proactive measure FSWs now took. </a:t>
            </a:r>
          </a:p>
          <a:p>
            <a:r>
              <a:rPr lang="en-US" dirty="0"/>
              <a:t>Not all could be persuaded to attend, </a:t>
            </a:r>
            <a:r>
              <a:rPr lang="en-US" dirty="0" smtClean="0"/>
              <a:t>especially </a:t>
            </a:r>
            <a:r>
              <a:rPr lang="en-US" dirty="0"/>
              <a:t>those who wanted to hide their involvement in sex work/ did not prioritize health.  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14716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Observed improvements in HIV testing and prevention indicators </a:t>
            </a:r>
          </a:p>
          <a:p>
            <a:r>
              <a:rPr lang="en-US" dirty="0"/>
              <a:t>If supported at scale and intensity FSWs can achieve HIV outcomes similar or better than general population</a:t>
            </a:r>
            <a:endParaRPr lang="en-ZW" dirty="0"/>
          </a:p>
          <a:p>
            <a:r>
              <a:rPr lang="en-ZW" dirty="0"/>
              <a:t>Targeted programs for FSWs can be scaled up and translated into sustainable policies and programs. </a:t>
            </a:r>
          </a:p>
          <a:p>
            <a:r>
              <a:rPr lang="en-ZW" dirty="0"/>
              <a:t>Integrating peer-led approaches to biomedical interventions like ART and </a:t>
            </a:r>
            <a:r>
              <a:rPr lang="en-ZW" dirty="0" err="1"/>
              <a:t>PrEP</a:t>
            </a:r>
            <a:r>
              <a:rPr lang="en-ZW" dirty="0"/>
              <a:t> for FSWs critical to achieving 90.90.90 targets by 2020.</a:t>
            </a:r>
          </a:p>
        </p:txBody>
      </p:sp>
    </p:spTree>
    <p:extLst>
      <p:ext uri="{BB962C8B-B14F-4D97-AF65-F5344CB8AC3E}">
        <p14:creationId xmlns:p14="http://schemas.microsoft.com/office/powerpoint/2010/main" val="21589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11"/>
            <a:ext cx="10515600" cy="604205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Thank you</a:t>
            </a:r>
          </a:p>
          <a:p>
            <a:endParaRPr lang="en-US" dirty="0"/>
          </a:p>
          <a:p>
            <a:endParaRPr lang="en-ZW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3" y="1692321"/>
            <a:ext cx="7186153" cy="4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636</Words>
  <Application>Microsoft Office PowerPoint</Application>
  <PresentationFormat>Widescreen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Changes in engagement in HIV prevention and care services among female sex workers in Zimbabwe during intensified community mobilisation</vt:lpstr>
      <vt:lpstr>Background</vt:lpstr>
      <vt:lpstr>Methods – 3 methods used </vt:lpstr>
      <vt:lpstr>Routine programme data from Sisters’ between 2010 and 2015</vt:lpstr>
      <vt:lpstr>90.90. Cascade before and after the intervention</vt:lpstr>
      <vt:lpstr>Increased testing and condom use</vt:lpstr>
      <vt:lpstr>Results 2 – Qualitative results</vt:lpstr>
      <vt:lpstr>Conclusion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engagement in HIV prevention and care services among female sex workers in Zimbabwe during intensified community mobilisation</dc:title>
  <dc:creator>Tendayi</dc:creator>
  <cp:lastModifiedBy>Tendayi</cp:lastModifiedBy>
  <cp:revision>45</cp:revision>
  <cp:lastPrinted>2018-07-04T11:48:24Z</cp:lastPrinted>
  <dcterms:created xsi:type="dcterms:W3CDTF">2018-06-29T05:18:33Z</dcterms:created>
  <dcterms:modified xsi:type="dcterms:W3CDTF">2018-07-26T09:55:36Z</dcterms:modified>
</cp:coreProperties>
</file>